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66" r:id="rId3"/>
    <p:sldId id="275" r:id="rId4"/>
    <p:sldId id="276" r:id="rId5"/>
    <p:sldId id="260" r:id="rId6"/>
    <p:sldId id="259" r:id="rId7"/>
    <p:sldId id="271" r:id="rId8"/>
    <p:sldId id="272" r:id="rId9"/>
    <p:sldId id="270" r:id="rId10"/>
    <p:sldId id="265" r:id="rId11"/>
    <p:sldId id="257" r:id="rId12"/>
    <p:sldId id="258" r:id="rId13"/>
    <p:sldId id="264" r:id="rId14"/>
    <p:sldId id="263" r:id="rId15"/>
    <p:sldId id="273" r:id="rId16"/>
    <p:sldId id="262" r:id="rId17"/>
    <p:sldId id="268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4807BD-3E1D-4FCF-A9B7-A1426D6EFAEF}" v="4" dt="2024-08-27T09:53:45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3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u King" userId="a5666353070f5a10" providerId="LiveId" clId="{874807BD-3E1D-4FCF-A9B7-A1426D6EFAEF}"/>
    <pc:docChg chg="undo custSel addSld modSld">
      <pc:chgData name="Beau King" userId="a5666353070f5a10" providerId="LiveId" clId="{874807BD-3E1D-4FCF-A9B7-A1426D6EFAEF}" dt="2024-08-27T12:29:57.114" v="77" actId="9405"/>
      <pc:docMkLst>
        <pc:docMk/>
      </pc:docMkLst>
      <pc:sldChg chg="modSp mod">
        <pc:chgData name="Beau King" userId="a5666353070f5a10" providerId="LiveId" clId="{874807BD-3E1D-4FCF-A9B7-A1426D6EFAEF}" dt="2024-08-27T09:43:11.283" v="11" actId="20577"/>
        <pc:sldMkLst>
          <pc:docMk/>
          <pc:sldMk cId="219579752" sldId="256"/>
        </pc:sldMkLst>
        <pc:spChg chg="mod">
          <ac:chgData name="Beau King" userId="a5666353070f5a10" providerId="LiveId" clId="{874807BD-3E1D-4FCF-A9B7-A1426D6EFAEF}" dt="2024-08-27T09:43:11.283" v="11" actId="20577"/>
          <ac:spMkLst>
            <pc:docMk/>
            <pc:sldMk cId="219579752" sldId="256"/>
            <ac:spMk id="3" creationId="{227E3605-1C8C-8DE3-7CEB-08A35B8913BE}"/>
          </ac:spMkLst>
        </pc:spChg>
      </pc:sldChg>
      <pc:sldChg chg="delSp modSp mod">
        <pc:chgData name="Beau King" userId="a5666353070f5a10" providerId="LiveId" clId="{874807BD-3E1D-4FCF-A9B7-A1426D6EFAEF}" dt="2024-08-27T09:43:27.802" v="16" actId="27636"/>
        <pc:sldMkLst>
          <pc:docMk/>
          <pc:sldMk cId="4237250072" sldId="260"/>
        </pc:sldMkLst>
        <pc:spChg chg="mod">
          <ac:chgData name="Beau King" userId="a5666353070f5a10" providerId="LiveId" clId="{874807BD-3E1D-4FCF-A9B7-A1426D6EFAEF}" dt="2024-08-27T09:43:27.802" v="16" actId="27636"/>
          <ac:spMkLst>
            <pc:docMk/>
            <pc:sldMk cId="4237250072" sldId="260"/>
            <ac:spMk id="84" creationId="{9938320A-B40E-218D-4A4B-F1994D39E74C}"/>
          </ac:spMkLst>
        </pc:spChg>
        <pc:picChg chg="del">
          <ac:chgData name="Beau King" userId="a5666353070f5a10" providerId="LiveId" clId="{874807BD-3E1D-4FCF-A9B7-A1426D6EFAEF}" dt="2024-08-27T09:43:19.144" v="12" actId="478"/>
          <ac:picMkLst>
            <pc:docMk/>
            <pc:sldMk cId="4237250072" sldId="260"/>
            <ac:picMk id="3" creationId="{D4F56142-F49E-5484-B33D-DE47399DE481}"/>
          </ac:picMkLst>
        </pc:picChg>
        <pc:picChg chg="del">
          <ac:chgData name="Beau King" userId="a5666353070f5a10" providerId="LiveId" clId="{874807BD-3E1D-4FCF-A9B7-A1426D6EFAEF}" dt="2024-08-27T09:43:23.748" v="14" actId="478"/>
          <ac:picMkLst>
            <pc:docMk/>
            <pc:sldMk cId="4237250072" sldId="260"/>
            <ac:picMk id="5" creationId="{82ACB0DF-3FAC-0559-72D6-29272F6F8C99}"/>
          </ac:picMkLst>
        </pc:picChg>
        <pc:picChg chg="del">
          <ac:chgData name="Beau King" userId="a5666353070f5a10" providerId="LiveId" clId="{874807BD-3E1D-4FCF-A9B7-A1426D6EFAEF}" dt="2024-08-27T09:43:20.695" v="13" actId="478"/>
          <ac:picMkLst>
            <pc:docMk/>
            <pc:sldMk cId="4237250072" sldId="260"/>
            <ac:picMk id="7" creationId="{BDDD2D05-1D82-3111-8159-CDDD28838674}"/>
          </ac:picMkLst>
        </pc:picChg>
      </pc:sldChg>
      <pc:sldChg chg="addSp delSp modSp new mod setBg">
        <pc:chgData name="Beau King" userId="a5666353070f5a10" providerId="LiveId" clId="{874807BD-3E1D-4FCF-A9B7-A1426D6EFAEF}" dt="2024-08-27T09:54:48.246" v="67" actId="9405"/>
        <pc:sldMkLst>
          <pc:docMk/>
          <pc:sldMk cId="1263154633" sldId="275"/>
        </pc:sldMkLst>
        <pc:spChg chg="add del">
          <ac:chgData name="Beau King" userId="a5666353070f5a10" providerId="LiveId" clId="{874807BD-3E1D-4FCF-A9B7-A1426D6EFAEF}" dt="2024-08-27T09:51:06.186" v="33" actId="26606"/>
          <ac:spMkLst>
            <pc:docMk/>
            <pc:sldMk cId="1263154633" sldId="275"/>
            <ac:spMk id="12" creationId="{262ABC4B-37D8-4218-BDD8-6DF6A00C0C80}"/>
          </ac:spMkLst>
        </pc:spChg>
        <pc:spChg chg="add">
          <ac:chgData name="Beau King" userId="a5666353070f5a10" providerId="LiveId" clId="{874807BD-3E1D-4FCF-A9B7-A1426D6EFAEF}" dt="2024-08-27T09:51:06.191" v="34" actId="26606"/>
          <ac:spMkLst>
            <pc:docMk/>
            <pc:sldMk cId="1263154633" sldId="275"/>
            <ac:spMk id="14" creationId="{4E8A7552-20E1-4F34-ADAB-C1DB6634D47E}"/>
          </ac:spMkLst>
        </pc:spChg>
        <pc:spChg chg="add">
          <ac:chgData name="Beau King" userId="a5666353070f5a10" providerId="LiveId" clId="{874807BD-3E1D-4FCF-A9B7-A1426D6EFAEF}" dt="2024-08-27T09:51:06.191" v="34" actId="26606"/>
          <ac:spMkLst>
            <pc:docMk/>
            <pc:sldMk cId="1263154633" sldId="275"/>
            <ac:spMk id="15" creationId="{799448F2-0E5B-42DA-B2D1-11A14E947BD4}"/>
          </ac:spMkLst>
        </pc:spChg>
        <pc:grpChg chg="mod">
          <ac:chgData name="Beau King" userId="a5666353070f5a10" providerId="LiveId" clId="{874807BD-3E1D-4FCF-A9B7-A1426D6EFAEF}" dt="2024-08-27T09:53:06.015" v="56"/>
          <ac:grpSpMkLst>
            <pc:docMk/>
            <pc:sldMk cId="1263154633" sldId="275"/>
            <ac:grpSpMk id="16" creationId="{D9DEE563-1B90-9F72-3951-791F0898CA47}"/>
          </ac:grpSpMkLst>
        </pc:grpChg>
        <pc:grpChg chg="mod">
          <ac:chgData name="Beau King" userId="a5666353070f5a10" providerId="LiveId" clId="{874807BD-3E1D-4FCF-A9B7-A1426D6EFAEF}" dt="2024-08-27T09:53:31.874" v="60"/>
          <ac:grpSpMkLst>
            <pc:docMk/>
            <pc:sldMk cId="1263154633" sldId="275"/>
            <ac:grpSpMk id="20" creationId="{61ADFAA0-14F4-9A83-1C92-871F996161BA}"/>
          </ac:grpSpMkLst>
        </pc:grpChg>
        <pc:grpChg chg="mod">
          <ac:chgData name="Beau King" userId="a5666353070f5a10" providerId="LiveId" clId="{874807BD-3E1D-4FCF-A9B7-A1426D6EFAEF}" dt="2024-08-27T09:53:45.112" v="63"/>
          <ac:grpSpMkLst>
            <pc:docMk/>
            <pc:sldMk cId="1263154633" sldId="275"/>
            <ac:grpSpMk id="23" creationId="{C9A8AE13-FBD2-93D8-BC1D-A00F6C0161E2}"/>
          </ac:grpSpMkLst>
        </pc:grpChg>
        <pc:picChg chg="add mod ord">
          <ac:chgData name="Beau King" userId="a5666353070f5a10" providerId="LiveId" clId="{874807BD-3E1D-4FCF-A9B7-A1426D6EFAEF}" dt="2024-08-27T09:51:32.292" v="39" actId="14100"/>
          <ac:picMkLst>
            <pc:docMk/>
            <pc:sldMk cId="1263154633" sldId="275"/>
            <ac:picMk id="3" creationId="{B7C38B4A-9F21-5198-93F0-5512A0EDC0EB}"/>
          </ac:picMkLst>
        </pc:picChg>
        <pc:picChg chg="add mod ord">
          <ac:chgData name="Beau King" userId="a5666353070f5a10" providerId="LiveId" clId="{874807BD-3E1D-4FCF-A9B7-A1426D6EFAEF}" dt="2024-08-27T09:51:39.292" v="41" actId="1076"/>
          <ac:picMkLst>
            <pc:docMk/>
            <pc:sldMk cId="1263154633" sldId="275"/>
            <ac:picMk id="5" creationId="{F90763E0-4EBE-05D7-AC01-2D751D5D0B78}"/>
          </ac:picMkLst>
        </pc:picChg>
        <pc:picChg chg="add mod">
          <ac:chgData name="Beau King" userId="a5666353070f5a10" providerId="LiveId" clId="{874807BD-3E1D-4FCF-A9B7-A1426D6EFAEF}" dt="2024-08-27T09:51:25.272" v="37" actId="1076"/>
          <ac:picMkLst>
            <pc:docMk/>
            <pc:sldMk cId="1263154633" sldId="275"/>
            <ac:picMk id="7" creationId="{BF782FAD-50FC-E86C-CE09-E2C35DDC0B1D}"/>
          </ac:picMkLst>
        </pc:picChg>
        <pc:inkChg chg="add del">
          <ac:chgData name="Beau King" userId="a5666353070f5a10" providerId="LiveId" clId="{874807BD-3E1D-4FCF-A9B7-A1426D6EFAEF}" dt="2024-08-27T09:52:28.793" v="46" actId="9405"/>
          <ac:inkMkLst>
            <pc:docMk/>
            <pc:sldMk cId="1263154633" sldId="275"/>
            <ac:inkMk id="10" creationId="{4C211E79-97C5-B05F-8E54-C00483EC120E}"/>
          </ac:inkMkLst>
        </pc:inkChg>
        <pc:inkChg chg="add del mod">
          <ac:chgData name="Beau King" userId="a5666353070f5a10" providerId="LiveId" clId="{874807BD-3E1D-4FCF-A9B7-A1426D6EFAEF}" dt="2024-08-27T09:53:06.711" v="57" actId="9405"/>
          <ac:inkMkLst>
            <pc:docMk/>
            <pc:sldMk cId="1263154633" sldId="275"/>
            <ac:inkMk id="11" creationId="{AFC620FE-22EF-C645-5EBA-B982BC918530}"/>
          </ac:inkMkLst>
        </pc:inkChg>
        <pc:inkChg chg="add del mod">
          <ac:chgData name="Beau King" userId="a5666353070f5a10" providerId="LiveId" clId="{874807BD-3E1D-4FCF-A9B7-A1426D6EFAEF}" dt="2024-08-27T09:53:06.015" v="56"/>
          <ac:inkMkLst>
            <pc:docMk/>
            <pc:sldMk cId="1263154633" sldId="275"/>
            <ac:inkMk id="13" creationId="{04B0769B-51DA-5669-E9AC-BEA573BFAF64}"/>
          </ac:inkMkLst>
        </pc:inkChg>
        <pc:inkChg chg="add del">
          <ac:chgData name="Beau King" userId="a5666353070f5a10" providerId="LiveId" clId="{874807BD-3E1D-4FCF-A9B7-A1426D6EFAEF}" dt="2024-08-27T09:53:05.785" v="54" actId="9405"/>
          <ac:inkMkLst>
            <pc:docMk/>
            <pc:sldMk cId="1263154633" sldId="275"/>
            <ac:inkMk id="17" creationId="{E864A7BC-28C0-F164-4335-00569B8EC603}"/>
          </ac:inkMkLst>
        </pc:inkChg>
        <pc:inkChg chg="add mod">
          <ac:chgData name="Beau King" userId="a5666353070f5a10" providerId="LiveId" clId="{874807BD-3E1D-4FCF-A9B7-A1426D6EFAEF}" dt="2024-08-27T09:53:31.874" v="60"/>
          <ac:inkMkLst>
            <pc:docMk/>
            <pc:sldMk cId="1263154633" sldId="275"/>
            <ac:inkMk id="18" creationId="{012171F8-D8A3-77E4-68C4-C2951A7FC098}"/>
          </ac:inkMkLst>
        </pc:inkChg>
        <pc:inkChg chg="add mod">
          <ac:chgData name="Beau King" userId="a5666353070f5a10" providerId="LiveId" clId="{874807BD-3E1D-4FCF-A9B7-A1426D6EFAEF}" dt="2024-08-27T09:53:31.874" v="60"/>
          <ac:inkMkLst>
            <pc:docMk/>
            <pc:sldMk cId="1263154633" sldId="275"/>
            <ac:inkMk id="19" creationId="{87F466DC-5053-07E9-9B76-1287D238A882}"/>
          </ac:inkMkLst>
        </pc:inkChg>
        <pc:inkChg chg="add mod">
          <ac:chgData name="Beau King" userId="a5666353070f5a10" providerId="LiveId" clId="{874807BD-3E1D-4FCF-A9B7-A1426D6EFAEF}" dt="2024-08-27T09:53:45.112" v="63"/>
          <ac:inkMkLst>
            <pc:docMk/>
            <pc:sldMk cId="1263154633" sldId="275"/>
            <ac:inkMk id="21" creationId="{EDF33C04-7294-ECEC-0163-EA6DA745E102}"/>
          </ac:inkMkLst>
        </pc:inkChg>
        <pc:inkChg chg="add mod">
          <ac:chgData name="Beau King" userId="a5666353070f5a10" providerId="LiveId" clId="{874807BD-3E1D-4FCF-A9B7-A1426D6EFAEF}" dt="2024-08-27T09:53:45.112" v="63"/>
          <ac:inkMkLst>
            <pc:docMk/>
            <pc:sldMk cId="1263154633" sldId="275"/>
            <ac:inkMk id="22" creationId="{727609E3-5D7D-5F50-EC41-17199D74396B}"/>
          </ac:inkMkLst>
        </pc:inkChg>
        <pc:inkChg chg="add del">
          <ac:chgData name="Beau King" userId="a5666353070f5a10" providerId="LiveId" clId="{874807BD-3E1D-4FCF-A9B7-A1426D6EFAEF}" dt="2024-08-27T09:54:12.949" v="65" actId="9405"/>
          <ac:inkMkLst>
            <pc:docMk/>
            <pc:sldMk cId="1263154633" sldId="275"/>
            <ac:inkMk id="24" creationId="{B8EF259D-B6C9-14CA-911F-ADD6A83447B5}"/>
          </ac:inkMkLst>
        </pc:inkChg>
        <pc:inkChg chg="add">
          <ac:chgData name="Beau King" userId="a5666353070f5a10" providerId="LiveId" clId="{874807BD-3E1D-4FCF-A9B7-A1426D6EFAEF}" dt="2024-08-27T09:54:33.392" v="66" actId="9405"/>
          <ac:inkMkLst>
            <pc:docMk/>
            <pc:sldMk cId="1263154633" sldId="275"/>
            <ac:inkMk id="25" creationId="{48198EC6-01F6-8137-2DC6-3A7992217BA1}"/>
          </ac:inkMkLst>
        </pc:inkChg>
        <pc:inkChg chg="add">
          <ac:chgData name="Beau King" userId="a5666353070f5a10" providerId="LiveId" clId="{874807BD-3E1D-4FCF-A9B7-A1426D6EFAEF}" dt="2024-08-27T09:54:48.246" v="67" actId="9405"/>
          <ac:inkMkLst>
            <pc:docMk/>
            <pc:sldMk cId="1263154633" sldId="275"/>
            <ac:inkMk id="26" creationId="{1A75BA07-59B0-568F-DF19-2D3B8BC988EE}"/>
          </ac:inkMkLst>
        </pc:inkChg>
        <pc:cxnChg chg="add del mod">
          <ac:chgData name="Beau King" userId="a5666353070f5a10" providerId="LiveId" clId="{874807BD-3E1D-4FCF-A9B7-A1426D6EFAEF}" dt="2024-08-27T09:52:31.340" v="49" actId="11529"/>
          <ac:cxnSpMkLst>
            <pc:docMk/>
            <pc:sldMk cId="1263154633" sldId="275"/>
            <ac:cxnSpMk id="9" creationId="{F5D2E704-A0BB-00B9-4657-ECC438F8D67E}"/>
          </ac:cxnSpMkLst>
        </pc:cxnChg>
      </pc:sldChg>
      <pc:sldChg chg="addSp modSp new mod">
        <pc:chgData name="Beau King" userId="a5666353070f5a10" providerId="LiveId" clId="{874807BD-3E1D-4FCF-A9B7-A1426D6EFAEF}" dt="2024-08-27T12:29:57.114" v="77" actId="9405"/>
        <pc:sldMkLst>
          <pc:docMk/>
          <pc:sldMk cId="1062245804" sldId="276"/>
        </pc:sldMkLst>
        <pc:picChg chg="add mod">
          <ac:chgData name="Beau King" userId="a5666353070f5a10" providerId="LiveId" clId="{874807BD-3E1D-4FCF-A9B7-A1426D6EFAEF}" dt="2024-08-27T12:29:17.165" v="71" actId="1076"/>
          <ac:picMkLst>
            <pc:docMk/>
            <pc:sldMk cId="1062245804" sldId="276"/>
            <ac:picMk id="3" creationId="{EC902267-BC64-5F0E-0B80-36DDB64E74A4}"/>
          </ac:picMkLst>
        </pc:picChg>
        <pc:picChg chg="add mod">
          <ac:chgData name="Beau King" userId="a5666353070f5a10" providerId="LiveId" clId="{874807BD-3E1D-4FCF-A9B7-A1426D6EFAEF}" dt="2024-08-27T12:29:41.560" v="75" actId="14100"/>
          <ac:picMkLst>
            <pc:docMk/>
            <pc:sldMk cId="1062245804" sldId="276"/>
            <ac:picMk id="5" creationId="{B1D26865-11FF-7C9C-B922-62FCF5CBE60E}"/>
          </ac:picMkLst>
        </pc:picChg>
        <pc:inkChg chg="add">
          <ac:chgData name="Beau King" userId="a5666353070f5a10" providerId="LiveId" clId="{874807BD-3E1D-4FCF-A9B7-A1426D6EFAEF}" dt="2024-08-27T12:29:51.286" v="76" actId="9405"/>
          <ac:inkMkLst>
            <pc:docMk/>
            <pc:sldMk cId="1062245804" sldId="276"/>
            <ac:inkMk id="6" creationId="{3AB754B4-80B6-9EF7-721A-8CF4A99431C7}"/>
          </ac:inkMkLst>
        </pc:inkChg>
        <pc:inkChg chg="add">
          <ac:chgData name="Beau King" userId="a5666353070f5a10" providerId="LiveId" clId="{874807BD-3E1D-4FCF-A9B7-A1426D6EFAEF}" dt="2024-08-27T12:29:57.114" v="77" actId="9405"/>
          <ac:inkMkLst>
            <pc:docMk/>
            <pc:sldMk cId="1062245804" sldId="276"/>
            <ac:inkMk id="7" creationId="{8DADF125-B9D6-3C44-801C-7EAD33AA7EDD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09:53:28.5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24575,'3'0'0,"-1"1"0,1-1 0,0 1 0,-1 0 0,1-1 0,0 1 0,-1 0 0,1 1 0,3 1 0,3 2 0,247 132 0,-95-47 0,-13-4 0,-119-66 0,0 1 0,46 46 0,-59-51 0,4 6 0,2-1 0,0-1 0,38 26 0,-36-31 0,19 12 0,69 56 0,-96-69 0,2-1 0,0 0 0,0-1 0,1-1 0,23 10 0,188 81 0,-216-95 0,-1 0 0,0 1 0,-1 0 0,1 1 0,-2 0 0,1 1 0,-1 1 0,14 16 0,-19-20 0,0-2 0,1 1 0,0-1 0,15 9 0,-15-10 0,0 0 0,-1 1 0,1 0 0,-1 0 0,0 0 0,6 8 0,-8-9-36,0-1 1,-1 1-1,2-1 0,-1 0 0,0 0 1,1 0-1,-1-1 0,1 1 0,0-1 0,0 0 1,0-1-1,0 1 0,5 0 0,2 2-828,-1-1-5962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09:53:30.87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1 403 24575,'28'0'0,"111"4"0,-121-2 0,0 1 0,0 1 0,0 0 0,0 2 0,26 11 0,-4 1 0,71 22 0,-89-34 0,1-1 0,0-1 0,0-1 0,0-1 0,23-1 0,-16-3 0,41 1 0,-61 1 0,-1 1 0,1 1 0,0-1 0,-1 2 0,11 3 0,32 11 0,-26-8 0,-1 0 0,25 13 0,-40-16 0,-1-1 0,1-1 0,0 1 0,0-2 0,1 1 0,-1-2 0,1 1 0,20 1 0,-13-3 0,-1 1 0,0 1 0,31 10 0,47 22 0,-79-28 0,-14-6 0,0-1 0,0 1 0,0 0 0,0-1 0,-1 1 0,1-1 0,0 1 0,0-1 0,0 0 0,3 0 0,-4 0 0,-1 0 0,0-1 0,1 1 0,-1 0 0,0 0 0,1 0 0,-1 0 0,0-1 0,1 1 0,-1 0 0,0 0 0,0 0 0,1-1 0,-1 1 0,0 0 0,0-1 0,0 1 0,1 0 0,-1-1 0,0 1 0,0 0 0,0-1 0,0-15 0,-11-23 0,-18-45 0,9 27 0,-34-134 0,-1-9 0,19 116-1365,32 71-5461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09:53:41.62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24575,'8'0'0,"0"1"0,1 0 0,-1 1 0,0-1 0,14 6 0,39 20 0,-37-16 0,96 44 0,217 138 0,-218-114 0,-113-76 0,0 1 0,0-1 0,0 0 0,0-1 0,1 0 0,-1 0 0,1 0 0,-1-1 0,10 1 0,6 0 0,34-3 0,9 1 0,-43 2 0,-4-2 0,-1 1 0,1 1 0,-1 1 0,0 0 0,0 2 0,23 8 0,-32-10 0,0-1 0,0 1 0,1-1 0,-1-1 0,0 0 0,16 1 0,-13-2 0,0 1 0,0 1 0,12 2 0,73 17 0,-79-16 0,27 12 0,-10-4 0,-30-11 12,1 0 0,-1 0 0,0 0 1,0 1-1,7 5 0,4 3-1450,-8-7-5388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09:53:44.10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1 460 24575,'325'0'0,"-303"-2"0,1-1 0,-1 0 0,0-2 0,25-8 0,-42 11 0,129-48 0,-94 33 0,-38 17 0,-1-1 0,1 1 0,-1-1 0,0 0 0,1 1 0,-1-1 0,0 0 0,1 0 0,-1 0 0,0 0 0,0 0 0,0 0 0,0 0 0,0 0 0,0 0 0,0-1 0,0 1 0,0 0 0,-1-1 0,1 1 0,0-2 0,-1 1 0,0 1 0,0-1 0,0 0 0,0 1 0,-1-1 0,1 1 0,-1-1 0,1 0 0,-1 1 0,0-1 0,1 1 0,-1 0 0,0-1 0,0 1 0,0 0 0,0-1 0,0 1 0,0 0 0,-2-2 0,-12-10 0,0 0 0,-1 1 0,-22-13 0,-54-26 0,70 40 0,-245-110 0,213 94 65,39 19-542,0 0 1,-30-10-1,31 14-6349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09:54:33.39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24575,'31'1'0,"-1"1"0,43 9 0,57 20 0,-76-17 0,-16-4 0,1-3 0,0-1 0,78 1 0,-95-5 0,0 0 0,0 2 0,-1 0 0,40 14 0,0-1 0,37 7 0,270 73 0,-232-58 0,77 25 0,-206-61 0,-1-1 0,0 0 0,0 0 0,0 1 0,0 0 0,7 5 0,-9-6 0,0 1 0,0-1 0,0-1 0,0 1 0,0-1 0,1 1 0,-1-1 0,0 0 0,1-1 0,6 1 0,-5 0 0,0-1 0,0 1 0,-1 1 0,1-1 0,7 3 0,-4 1 0,-1-1 0,0 1 0,0 0 0,10 9 0,-16-12 0,35 23 0,-28-20 0,1 1 0,-1 1 0,-1 0 0,10 9 0,-12-11 0,0 0 0,1 0 0,0-1 0,-1 1 0,1-1 0,1-1 0,-1 0 0,0 0 0,1 0 0,0-1 0,10 2 0,-3 0 0,26 11 0,-38-14-78,1 0-50,-1 1-1,1-1 0,-1 1 0,0 0 1,1 0-1,-1 1 0,0-1 0,0 0 1,3 5-1,2 5-6697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09:54:48.24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573 1 24575,'1'12'0,"0"0"0,0 0 0,1 1 0,5 14 0,19 49 0,-10-33 0,-7-16 0,65 207 0,-72-225 0,2-1 0,-1 1 0,8 12 0,-6-13 0,-1 1 0,6 18 0,19 93 0,-29-119 0,1 0 0,-1 1 0,0-1 0,0 0 0,0 0 0,0 1 0,0-1 0,0 0 0,0 0 0,0 1 0,0-1 0,-1 0 0,1 0 0,0 0 0,-1 1 0,1-1 0,-1 0 0,0 0 0,1 0 0,-1 0 0,0 0 0,-1 2 0,0-2 0,-1 0 0,1 1 0,0-1 0,-1 0 0,1 0 0,-1 0 0,0-1 0,1 1 0,-1 0 0,-4-1 0,-166 25 0,40-7 0,87-14 0,0 2 0,0 2 0,-46 15 0,-41 26 0,123-45-341,0-1 0,0 0-1,-14 2 1,9-3-6485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2:29:51.27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1834 24575,'69'-97'0,"-30"44"0,200-259 0,-208 276 0,2 1 0,1 2 0,2 1 0,44-31 0,-55 49 0,-21 13 0,-1-1 0,1 0 0,0 0 0,0-1 0,-1 1 0,1-1 0,-1 1 0,0-1 0,0 0 0,0-1 0,0 1 0,3-5 0,1-4 0,1 1 0,0 0 0,14-14 0,-11 13 0,16-23 0,-24 29 0,1 1 0,0 0 0,0 0 0,0 0 0,1 1 0,-1-1 0,1 1 0,0 0 0,1 0 0,-1 1 0,0 0 0,1 0 0,0 0 0,0 0 0,11-2 0,7-3 0,0-1 0,-1-1 0,0-1 0,34-22 0,-15 4 0,49-44 0,-2-19 0,-69 69 0,1 1 0,0 1 0,2 1 0,37-26 0,16 5 0,-45 25 0,-17 10 0,-1 1 0,23-7 0,-21 8 0,0-1 0,19-9 0,-6 0 0,1 2 0,0 0 0,36-8 0,-46 14 0,-1 0 0,0-2 0,18-9 0,20-9 0,242-83 0,-261 93 0,46-28 0,-11 5 0,-54 31 0,1 0 0,1 1 0,-1 1 0,1 1 0,0 1 0,26-3 0,-19 3 0,31-9 0,-32 6 0,33-4 0,-43 9 0,1-2 0,23-7 0,-24 6 0,1 0 0,20-2 0,18 3 0,79 4 0,-59 1 0,-51 1 0,0 1 0,0 1 0,0 1 0,31 11 0,6 1 0,121 38 0,-140-39 0,-24-8 0,0-1 0,21 4 0,310 58 0,-164-41 0,-43-9 0,-109-12 0,-1 0 0,42 17 0,-51-16 0,1-1 0,45 7 0,-46-9 0,-1 1 0,1 1 0,22 10 0,-33-12 0,0 0 0,0 1 0,-1 1 0,0-1 0,0 2 0,12 9 0,-12-8 0,1-1 0,0 0 0,1-1 0,18 8 0,-8-3 0,57 23 0,-50-22 0,-1 0 0,33 21 0,-44-22 0,0 1 0,1-2 0,30 15 0,-23-15 0,0 2 0,43 28 0,53 38 0,-1 3 0,-87-59 0,-23-16 0,-1 1 0,1-1 0,-1 2 0,0-1 0,16 20 0,-11-9 0,0-1 0,2-1 0,24 20 0,-29-28 0,1 0 0,21 11 0,8 5 0,-9-5 0,-19-12 0,19 14 0,-27-16 0,0-2 0,0 1 0,0 0 0,1-1 0,0-1 0,0 1 0,0-1 0,0 0 0,1 0 0,-1-1 0,9 1 0,158 29 0,-70-11 0,-90-18 0,0 1 0,0 1 0,0 0 0,24 14 0,-20-10 0,31 11 0,53 8 0,-28-9 0,-60-15 0,-4-1 0,1 0 0,-1 0 0,1 1 0,-1 0 0,15 10 0,-6-2 0,-1 0 0,1-1 0,1-2 0,31 13 0,-5-14 0,-34-6 0,-1 0 0,16 4 0,74 20 0,-66-19 0,-29-5 0,0 1 0,1-1 0,-1 1 0,0 0 0,8 5 0,-8-4 0,-1-1 0,1 1 0,0-1 0,1-1 0,-1 1 0,9 1 0,17 0 0,1-2 0,-1-1 0,38-3 0,-5 0 0,57 2-1365,-104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2:29:57.11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1979 24575,'33'-1'0,"-1"-1"0,1-2 0,-1-1 0,0-2 0,0-1 0,-1-1 0,0-2 0,-1-1 0,0-1 0,40-25 0,-8 2 0,-25 15 0,64-47 0,-26 8 0,3 4 0,3 3 0,151-74 0,-145 79 0,-8 3 0,-63 37 0,-1-1 0,0-1 0,0 0 0,15-16 0,50-53 0,-41 39 0,-34 35 0,0 1 0,0 1 0,0-1 0,0 1 0,8-3 0,16-12 0,-22 13 0,-1 0 0,1 0 0,0 1 0,0 0 0,1 1 0,-1 0 0,1 0 0,0 0 0,-1 1 0,1 0 0,0 0 0,9 0 0,-7 0 0,0-1 0,0 0 0,0 0 0,-1-1 0,1-1 0,-1 0 0,14-9 0,-9 5 0,0 1 0,16-6 0,47-11 0,-46 16 0,55-24 0,-20-2 0,67-29 0,-97 50 0,1 1 0,47-10 0,-68 21 0,0-2 0,0 0 0,-1 0 0,0-2 0,0 0 0,0 0 0,-1-1 0,21-15 0,-6 5 0,0 0 0,47-19 0,-40 20 0,45-26 0,-56 28 0,39-16 0,-41 21 0,-1-1 0,35-23 0,-34 17 0,0 1 0,1 1 0,1 2 0,0 0 0,0 1 0,1 2 0,37-9 0,-17 7 0,-1-3 0,69-29 0,78-55 0,-35 10 0,-140 79 0,0 1 0,0 0 0,1 1 0,0 1 0,0 1 0,22-3 0,4 1 0,67-1 0,48 9 0,-60 1 0,-93-2 0,44 0 0,-1-1 0,73-12 0,-23-9 0,-48 10 0,1 1 0,93-5 0,237 16 0,-156 2 0,916-2 0,-1023-9 0,-3-1 0,325 11 0,-421 0 0,38 7 0,9 1 0,-54-8 0,0 1 0,0 0 0,0 2 0,0-1 0,14 7 0,-6-3 0,-8-4 0,0 0 0,0-1 0,0-1 0,20 0 0,-36 0-149,0 1 0,1-1 0,-1 1 0,0 0 0,1 0 0,-4 3 0,5-4-173,-11 10-6504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6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4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6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0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0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5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9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6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5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2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6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eauk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unningsignal.beehiiv.com/p/weathering-storm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linkedin.com/in/beauk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company/alphaliner/posts/?feedView=al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place.org/2024/07/19/a-perfect-storm-sends-shipping-rates-surging/" TargetMode="External"/><Relationship Id="rId2" Type="http://schemas.openxmlformats.org/officeDocument/2006/relationships/hyperlink" Target="https://www.ajot.com/news/july-2024-china-container-market-update-by-container-xchang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ed_fin/status/1816012230212612159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ladelphiafed.org/surveys-and-data/regional-economic-analysis/mbos-2024-07" TargetMode="External"/><Relationship Id="rId2" Type="http://schemas.openxmlformats.org/officeDocument/2006/relationships/hyperlink" Target="https://www.bloomberg.com/opinion/articles/2024-07-24/the-fed-needs-to-cut-interest-rates-now?utm_source=website&amp;utm_medium=share&amp;utm_campaign=twitt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hyperlink" Target="https://www.pmi.spglobal.com/Public/Home/PressRelease/b8e8431883e142bfbd555271cec331e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5.xml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3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15.png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ight.ftrintel.com/spotmarketinsights/2024-07-22" TargetMode="External"/><Relationship Id="rId2" Type="http://schemas.openxmlformats.org/officeDocument/2006/relationships/hyperlink" Target="https://www.dat.com/blog/dry-van-report-truckload-capacity-decreases-for-the-first-time-since-march-202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posts/jason-miller-32110325_supplychain-supplychainmanagement-freight-activity-7219672305218506752-BOdp?utm_source=share&amp;utm_medium=member_deskto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.com/ScottIrwinUI/status/181608710351371509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.com/jc_econ/status/1816118815983345824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www.linkedin.com/posts/jason-miller-32110325_supplychain-supplychainmanagement-freight-activity-7221846611188989952-mQ1y?utm_source=share&amp;utm_medium=member_deskto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x.com/thefreightnerd/status/181574715111418689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8955-CB97-675F-ACB5-EA78C3605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5869" y="1994264"/>
            <a:ext cx="6935872" cy="3922755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RUNNING SIGNAL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E3605-1C8C-8DE3-7CEB-08A35B891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1050878"/>
            <a:ext cx="6157951" cy="94338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TRANSPORTATION guide</a:t>
            </a:r>
          </a:p>
          <a:p>
            <a:pPr algn="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August 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DDDF-F7E6-91A5-913D-BA411EC24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r="29609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47CB7E-886A-099D-07E4-72C22DA60788}"/>
              </a:ext>
            </a:extLst>
          </p:cNvPr>
          <p:cNvSpPr txBox="1"/>
          <p:nvPr/>
        </p:nvSpPr>
        <p:spPr>
          <a:xfrm>
            <a:off x="8835655" y="6366015"/>
            <a:ext cx="377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Crafted by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Beau King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|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Newsletter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57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1E863-C294-CBB2-82EA-594DDD5C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8" y="533400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Multi-modal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black and white illustration of a transportation system&#10;&#10;Description automatically generated">
            <a:extLst>
              <a:ext uri="{FF2B5EF4-FFF2-40B4-BE49-F238E27FC236}">
                <a16:creationId xmlns:a16="http://schemas.microsoft.com/office/drawing/2014/main" id="{2D32742C-19A5-DE50-4622-CEAE09B30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71" r="5508" b="1"/>
          <a:stretch/>
        </p:blipFill>
        <p:spPr>
          <a:xfrm>
            <a:off x="6088557" y="-5559"/>
            <a:ext cx="5433170" cy="550465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logo with a ship and buildings&#10;&#10;Description automatically generated">
            <a:extLst>
              <a:ext uri="{FF2B5EF4-FFF2-40B4-BE49-F238E27FC236}">
                <a16:creationId xmlns:a16="http://schemas.microsoft.com/office/drawing/2014/main" id="{5C97C9DE-820B-D9B6-5B06-1CB77245C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14" y="2167965"/>
            <a:ext cx="974853" cy="11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1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6177" y="4849099"/>
            <a:ext cx="2251639" cy="6001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A048D56-0775-0ACC-878F-E3EF95B7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4" y="659079"/>
            <a:ext cx="5662612" cy="3552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No alt text provided for this image">
            <a:extLst>
              <a:ext uri="{FF2B5EF4-FFF2-40B4-BE49-F238E27FC236}">
                <a16:creationId xmlns:a16="http://schemas.microsoft.com/office/drawing/2014/main" id="{BB0A2E8F-A452-DCD2-C02C-667FADF0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06" y="685799"/>
            <a:ext cx="5678695" cy="352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918F85-2816-F094-8A60-D9780D0F0C3F}"/>
              </a:ext>
            </a:extLst>
          </p:cNvPr>
          <p:cNvSpPr txBox="1"/>
          <p:nvPr/>
        </p:nvSpPr>
        <p:spPr>
          <a:xfrm>
            <a:off x="776177" y="4849097"/>
            <a:ext cx="10516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rbel Light" panose="020B0303020204020204" pitchFamily="34" charset="0"/>
              <a:buChar char="α"/>
            </a:pPr>
            <a:r>
              <a:rPr lang="en-US" sz="2400" i="0" kern="1200" cap="all" baseline="0" dirty="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June import gains shrink to 10% y/y while Chinese imports rise 14%.</a:t>
            </a:r>
            <a:endParaRPr lang="en-US" sz="2400" cap="all" dirty="0">
              <a:solidFill>
                <a:schemeClr val="accent1">
                  <a:lumMod val="50000"/>
                </a:schemeClr>
              </a:solidFill>
              <a:ea typeface="+mj-ea"/>
              <a:cs typeface="+mj-cs"/>
            </a:endParaRPr>
          </a:p>
          <a:p>
            <a:pPr marL="285750" indent="-285750">
              <a:buFont typeface="Corbel Light" panose="020B0303020204020204" pitchFamily="34" charset="0"/>
              <a:buChar char="α"/>
            </a:pPr>
            <a:endParaRPr lang="en-US" sz="2400" i="0" kern="1200" cap="all" baseline="0" dirty="0">
              <a:solidFill>
                <a:schemeClr val="accent1">
                  <a:lumMod val="50000"/>
                </a:schemeClr>
              </a:solidFill>
              <a:ea typeface="+mj-ea"/>
              <a:cs typeface="+mj-cs"/>
            </a:endParaRPr>
          </a:p>
          <a:p>
            <a:pPr marL="285750" indent="-285750">
              <a:buFont typeface="Corbel Light" panose="020B0303020204020204" pitchFamily="34" charset="0"/>
              <a:buChar char="α"/>
            </a:pPr>
            <a:r>
              <a:rPr lang="en-US" sz="2400" i="0" kern="1200" cap="all" baseline="0" dirty="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July daily maritime customs shipments fly to 5-year highs.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3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apezoid 5">
            <a:extLst>
              <a:ext uri="{FF2B5EF4-FFF2-40B4-BE49-F238E27FC236}">
                <a16:creationId xmlns:a16="http://schemas.microsoft.com/office/drawing/2014/main" id="{10D87DF1-1CC7-BB51-0877-06001AC548E9}"/>
              </a:ext>
            </a:extLst>
          </p:cNvPr>
          <p:cNvSpPr/>
          <p:nvPr/>
        </p:nvSpPr>
        <p:spPr>
          <a:xfrm rot="5653523">
            <a:off x="2169554" y="734999"/>
            <a:ext cx="4043634" cy="4156816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E0BA2464-6063-31CE-9425-40877A87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234529"/>
            <a:ext cx="10102920" cy="67541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i="0" dirty="0" err="1">
                <a:solidFill>
                  <a:schemeClr val="bg1">
                    <a:lumMod val="75000"/>
                  </a:schemeClr>
                </a:solidFill>
              </a:rPr>
              <a:t>Msc</a:t>
            </a:r>
            <a:r>
              <a:rPr lang="en-US" sz="2800" i="0" dirty="0">
                <a:solidFill>
                  <a:schemeClr val="bg1">
                    <a:lumMod val="75000"/>
                  </a:schemeClr>
                </a:solidFill>
              </a:rPr>
              <a:t> leads in total capacity gains in 2024</a:t>
            </a:r>
            <a:endParaRPr lang="en-US" sz="3600" b="1" i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7024E-9F8B-C603-A43E-710A056B5B73}"/>
              </a:ext>
            </a:extLst>
          </p:cNvPr>
          <p:cNvSpPr txBox="1"/>
          <p:nvPr/>
        </p:nvSpPr>
        <p:spPr>
          <a:xfrm>
            <a:off x="10104120" y="641386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Crafted by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Beau King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E4CEB3BB-421E-30C1-4DB6-7C26D23C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54" y="943247"/>
            <a:ext cx="6845003" cy="357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3B3B16-9B80-EC67-BB8D-4E7557B05E88}"/>
              </a:ext>
            </a:extLst>
          </p:cNvPr>
          <p:cNvSpPr txBox="1"/>
          <p:nvPr/>
        </p:nvSpPr>
        <p:spPr>
          <a:xfrm>
            <a:off x="3572741" y="4172526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Alphaliner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39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29B1-8B9C-4D62-5AF0-0A71E9DA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37" y="614205"/>
            <a:ext cx="5305950" cy="2188224"/>
          </a:xfrm>
        </p:spPr>
        <p:txBody>
          <a:bodyPr>
            <a:normAutofit fontScale="90000"/>
          </a:bodyPr>
          <a:lstStyle/>
          <a:p>
            <a:r>
              <a:rPr lang="en-US" i="0" dirty="0">
                <a:solidFill>
                  <a:schemeClr val="bg1">
                    <a:lumMod val="85000"/>
                  </a:schemeClr>
                </a:solidFill>
              </a:rPr>
              <a:t>International rail keeps hummin’ from imports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1C9E0-F9CC-36A1-8FDB-FE46372ABFCF}"/>
              </a:ext>
            </a:extLst>
          </p:cNvPr>
          <p:cNvSpPr txBox="1">
            <a:spLocks/>
          </p:cNvSpPr>
          <p:nvPr/>
        </p:nvSpPr>
        <p:spPr>
          <a:xfrm>
            <a:off x="6248553" y="4046781"/>
            <a:ext cx="5144234" cy="2008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>
                <a:solidFill>
                  <a:schemeClr val="bg1">
                    <a:lumMod val="85000"/>
                  </a:schemeClr>
                </a:solidFill>
              </a:rPr>
              <a:t>Domestic rail has softer incremental volume. Prices offset momentum.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7CC526-5EC6-C762-B6B2-3D41E67B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807" y="163287"/>
            <a:ext cx="5845629" cy="309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F5BCA5-F066-AC7F-2BD0-D8BBD033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" y="3467070"/>
            <a:ext cx="5505994" cy="310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88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32489DD7-D3BB-FF50-45DE-F2EE7F402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21" y="0"/>
            <a:ext cx="122338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C94EE0-78AD-3489-9169-0A15D1FE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5663" y="5059680"/>
            <a:ext cx="5933952" cy="1463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dirty="0">
                <a:solidFill>
                  <a:schemeClr val="bg1">
                    <a:lumMod val="85000"/>
                  </a:schemeClr>
                </a:solidFill>
              </a:rPr>
              <a:t>30% of traffic</a:t>
            </a:r>
          </a:p>
        </p:txBody>
      </p:sp>
    </p:spTree>
    <p:extLst>
      <p:ext uri="{BB962C8B-B14F-4D97-AF65-F5344CB8AC3E}">
        <p14:creationId xmlns:p14="http://schemas.microsoft.com/office/powerpoint/2010/main" val="325773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6082F-B953-C605-38F1-ECE9399F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194" y="190499"/>
            <a:ext cx="4355704" cy="2670292"/>
          </a:xfrm>
        </p:spPr>
        <p:txBody>
          <a:bodyPr>
            <a:normAutofit lnSpcReduction="10000"/>
          </a:bodyPr>
          <a:lstStyle/>
          <a:p>
            <a:pPr>
              <a:buFont typeface="Corbel Light" panose="020B0303020204020204" pitchFamily="34" charset="0"/>
              <a:buChar char="α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Chinese container rates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stabilize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in July while leasing increases.</a:t>
            </a:r>
          </a:p>
          <a:p>
            <a:pPr>
              <a:buFont typeface="Corbel Light" panose="020B0303020204020204" pitchFamily="34" charset="0"/>
              <a:buChar char="α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Consensus has built around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frontloading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ahead of tariff schedules and the election.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674FA-F469-81FB-995A-BF597ECC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14" y="82121"/>
            <a:ext cx="5891819" cy="2981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FDC21-2D48-0511-BA37-76808DAB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96" y="190498"/>
            <a:ext cx="895357" cy="342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E1ACC-B2FA-B31C-2B51-575CE3D25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891" y="3043646"/>
            <a:ext cx="5722095" cy="363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BDFD89-947D-718A-26B8-3E49307C45EA}"/>
              </a:ext>
            </a:extLst>
          </p:cNvPr>
          <p:cNvSpPr txBox="1">
            <a:spLocks/>
          </p:cNvSpPr>
          <p:nvPr/>
        </p:nvSpPr>
        <p:spPr>
          <a:xfrm>
            <a:off x="259116" y="3290777"/>
            <a:ext cx="5891819" cy="31221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rbel Light" panose="020B0303020204020204" pitchFamily="34" charset="0"/>
              <a:buChar char="α"/>
            </a:pPr>
            <a:r>
              <a:rPr lang="en-US" b="1" dirty="0"/>
              <a:t>Xeneta and </a:t>
            </a:r>
            <a:r>
              <a:rPr lang="en-US" b="1" dirty="0" err="1"/>
              <a:t>Drewry</a:t>
            </a:r>
            <a:r>
              <a:rPr lang="en-US" b="1" dirty="0"/>
              <a:t> show softening in Transpacific routing in July. </a:t>
            </a:r>
          </a:p>
          <a:p>
            <a:pPr>
              <a:buFont typeface="Corbel Light" panose="020B0303020204020204" pitchFamily="34" charset="0"/>
              <a:buChar char="α"/>
            </a:pPr>
            <a:r>
              <a:rPr lang="en-US" b="1" dirty="0"/>
              <a:t>If high levels of demand continue, expect some resurgence by September. If fully pulled forward, softening may continue until Q1 2025 orders start in November.</a:t>
            </a:r>
          </a:p>
          <a:p>
            <a:pPr>
              <a:buFont typeface="Corbel Light" panose="020B0303020204020204" pitchFamily="34" charset="0"/>
              <a:buChar char="α"/>
            </a:pPr>
            <a:r>
              <a:rPr lang="en-US" b="1" dirty="0"/>
              <a:t>East Coast routings have not yet abated as discussions stall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39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9" name="Straight Connector 514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0" name="Straight Connector 514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1" name="Straight Connector 515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2" name="Straight Connector 515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3" name="Straight Connector 515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4" name="Straight Connector 515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Straight Connector 515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56" name="Rectangle 5155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6C298-D044-F919-8566-93D79F6A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18" y="685800"/>
            <a:ext cx="2519643" cy="45025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It’s more than just boxes</a:t>
            </a:r>
          </a:p>
        </p:txBody>
      </p:sp>
      <p:cxnSp>
        <p:nvCxnSpPr>
          <p:cNvPr id="5157" name="Straight Connector 5156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8" name="Straight Connector 515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9" name="Straight Connector 5158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99FA70E8-1B09-C1A4-4E20-AA6E8366D1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4496" y="633413"/>
            <a:ext cx="6946899" cy="5210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4FFE3-91F6-09A0-2472-4DA2B96D55C6}"/>
              </a:ext>
            </a:extLst>
          </p:cNvPr>
          <p:cNvSpPr txBox="1"/>
          <p:nvPr/>
        </p:nvSpPr>
        <p:spPr>
          <a:xfrm>
            <a:off x="4829905" y="6024612"/>
            <a:ext cx="2911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Source: X|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Edward Finley-Richardson</a:t>
            </a:r>
            <a:endParaRPr 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5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221245A-B93D-45A8-B0FA-EC2AEE26E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ty with cranes and buildings in the water&#10;&#10;Description automatically generated">
            <a:extLst>
              <a:ext uri="{FF2B5EF4-FFF2-40B4-BE49-F238E27FC236}">
                <a16:creationId xmlns:a16="http://schemas.microsoft.com/office/drawing/2014/main" id="{50CAB99D-DEC4-AE47-38E2-3333EF1E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0" b="808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A60A95D1-194E-4E4E-8C67-30F91F8E7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8521995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16945-DE1B-C1CF-D1C3-82E1FA6D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871538"/>
            <a:ext cx="6515100" cy="3202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i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eyeing ahead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4C0A835-9AC9-4D0F-A529-BE4789E12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39206" y="3065930"/>
            <a:ext cx="2852793" cy="37977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F67ECC-797A-4CA0-87E3-360466498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172700" y="0"/>
            <a:ext cx="1358310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94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E105210-61FE-4E9D-9076-A5618FDA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DA205-A22C-4DCA-9107-C38725E44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274320"/>
            <a:ext cx="7543799" cy="6511834"/>
          </a:xfrm>
        </p:spPr>
        <p:txBody>
          <a:bodyPr>
            <a:normAutofit/>
          </a:bodyPr>
          <a:lstStyle/>
          <a:p>
            <a:pPr>
              <a:buFont typeface="Corbel Light" panose="020B0303020204020204" pitchFamily="34" charset="0"/>
              <a:buChar char="α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For all the momentum in domestic transportation, there is a growing crowd insisting an interest rate cut as soft data builds, including former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 Fed Bank President Bill Dudley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The meeting next week will be pivotal.</a:t>
            </a:r>
          </a:p>
          <a:p>
            <a:pPr>
              <a:buFont typeface="Corbel Light" panose="020B0303020204020204" pitchFamily="34" charset="0"/>
              <a:buChar char="α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Corbel Light" panose="020B0303020204020204" pitchFamily="34" charset="0"/>
              <a:buChar char="α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Most indicators show seasonal patterns for pricing pressures slowing into August; however, levels are dovetailing from 2019 and 2023 for Van and Reefer.  </a:t>
            </a:r>
          </a:p>
          <a:p>
            <a:pPr>
              <a:buFont typeface="Corbel Light" panose="020B0303020204020204" pitchFamily="34" charset="0"/>
              <a:buChar char="α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Corbel Light" panose="020B0303020204020204" pitchFamily="34" charset="0"/>
              <a:buChar char="α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Philadelphia Reserve Bank shows promising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regional activity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while the flash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S&amp;P Global Flash US PMI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shows services leading the way. </a:t>
            </a:r>
          </a:p>
          <a:p>
            <a:pPr>
              <a:buFont typeface="Corbel Light" panose="020B0303020204020204" pitchFamily="34" charset="0"/>
              <a:buChar char="α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Corbel Light" panose="020B0303020204020204" pitchFamily="34" charset="0"/>
              <a:buChar char="α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Input/output prices are down for manufacturing, yet production and new orders have contracted.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1DF613-CD5C-4D37-9F6C-843AFBBB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197929"/>
            <a:ext cx="2875207" cy="166007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B56F5D-A737-4E56-BCDD-0F992B89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033977"/>
            <a:ext cx="7151914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Forklift lifting a container in the yard">
            <a:extLst>
              <a:ext uri="{FF2B5EF4-FFF2-40B4-BE49-F238E27FC236}">
                <a16:creationId xmlns:a16="http://schemas.microsoft.com/office/drawing/2014/main" id="{6502AABC-00DC-8F8A-C760-F9537C26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838" r="39007" b="-1"/>
          <a:stretch/>
        </p:blipFill>
        <p:spPr>
          <a:xfrm>
            <a:off x="7963785" y="10"/>
            <a:ext cx="422821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truck parked on the side of a road&#10;&#10;Description automatically generated">
            <a:extLst>
              <a:ext uri="{FF2B5EF4-FFF2-40B4-BE49-F238E27FC236}">
                <a16:creationId xmlns:a16="http://schemas.microsoft.com/office/drawing/2014/main" id="{F0C19BDB-C810-F04B-6680-76AF5D915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6488" b="72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A logo with a ship and buildings&#10;&#10;Description automatically generated">
            <a:extLst>
              <a:ext uri="{FF2B5EF4-FFF2-40B4-BE49-F238E27FC236}">
                <a16:creationId xmlns:a16="http://schemas.microsoft.com/office/drawing/2014/main" id="{42FD9F88-0CE9-028A-4AAE-2C70274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718" y="5373382"/>
            <a:ext cx="810118" cy="9897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3741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38B4A-9F21-5198-93F0-5512A0ED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" y="158448"/>
            <a:ext cx="5609348" cy="2905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82FAD-50FC-E86C-CE09-E2C35DDC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18" y="3735979"/>
            <a:ext cx="5609348" cy="26847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763E0-4EBE-05D7-AC01-2D751D5D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99" y="1611033"/>
            <a:ext cx="5426764" cy="334054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1ADFAA0-14F4-9A83-1C92-871F996161BA}"/>
              </a:ext>
            </a:extLst>
          </p:cNvPr>
          <p:cNvGrpSpPr/>
          <p:nvPr/>
        </p:nvGrpSpPr>
        <p:grpSpPr>
          <a:xfrm>
            <a:off x="2732308" y="1137617"/>
            <a:ext cx="857520" cy="513360"/>
            <a:chOff x="2732308" y="1137617"/>
            <a:chExt cx="857520" cy="5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2171F8-D8A3-77E4-68C4-C2951A7FC098}"/>
                    </a:ext>
                  </a:extLst>
                </p14:cNvPr>
                <p14:cNvContentPartPr/>
                <p14:nvPr/>
              </p14:nvContentPartPr>
              <p14:xfrm>
                <a:off x="2732308" y="1137617"/>
                <a:ext cx="623520" cy="392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2171F8-D8A3-77E4-68C4-C2951A7FC0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6188" y="1131497"/>
                  <a:ext cx="6357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F466DC-5053-07E9-9B76-1287D238A882}"/>
                    </a:ext>
                  </a:extLst>
                </p14:cNvPr>
                <p14:cNvContentPartPr/>
                <p14:nvPr/>
              </p14:nvContentPartPr>
              <p14:xfrm>
                <a:off x="3125788" y="1402217"/>
                <a:ext cx="464040" cy="248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F466DC-5053-07E9-9B76-1287D238A8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19668" y="1396097"/>
                  <a:ext cx="47628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A8AE13-FBD2-93D8-BC1D-A00F6C0161E2}"/>
              </a:ext>
            </a:extLst>
          </p:cNvPr>
          <p:cNvGrpSpPr/>
          <p:nvPr/>
        </p:nvGrpSpPr>
        <p:grpSpPr>
          <a:xfrm>
            <a:off x="3136228" y="4008257"/>
            <a:ext cx="702720" cy="266400"/>
            <a:chOff x="3136228" y="4008257"/>
            <a:chExt cx="70272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DF33C04-7294-ECEC-0163-EA6DA745E102}"/>
                    </a:ext>
                  </a:extLst>
                </p14:cNvPr>
                <p14:cNvContentPartPr/>
                <p14:nvPr/>
              </p14:nvContentPartPr>
              <p14:xfrm>
                <a:off x="3136228" y="4008257"/>
                <a:ext cx="533160" cy="195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DF33C04-7294-ECEC-0163-EA6DA745E1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0108" y="4002137"/>
                  <a:ext cx="545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7609E3-5D7D-5F50-EC41-17199D74396B}"/>
                    </a:ext>
                  </a:extLst>
                </p14:cNvPr>
                <p14:cNvContentPartPr/>
                <p14:nvPr/>
              </p14:nvContentPartPr>
              <p14:xfrm>
                <a:off x="3598828" y="4108697"/>
                <a:ext cx="240120" cy="165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7609E3-5D7D-5F50-EC41-17199D7439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92708" y="4102577"/>
                  <a:ext cx="25236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8198EC6-01F6-8137-2DC6-3A7992217BA1}"/>
                  </a:ext>
                </a:extLst>
              </p14:cNvPr>
              <p14:cNvContentPartPr/>
              <p14:nvPr/>
            </p14:nvContentPartPr>
            <p14:xfrm>
              <a:off x="9106828" y="3429017"/>
              <a:ext cx="742680" cy="220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8198EC6-01F6-8137-2DC6-3A7992217B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00708" y="3422897"/>
                <a:ext cx="7549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75BA07-59B0-568F-DF19-2D3B8BC988EE}"/>
                  </a:ext>
                </a:extLst>
              </p14:cNvPr>
              <p14:cNvContentPartPr/>
              <p14:nvPr/>
            </p14:nvContentPartPr>
            <p14:xfrm>
              <a:off x="9729628" y="3412817"/>
              <a:ext cx="280800" cy="308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75BA07-59B0-568F-DF19-2D3B8BC988E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23508" y="3406697"/>
                <a:ext cx="293040" cy="3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15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2267-BC64-5F0E-0B80-36DDB64E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73" y="3366501"/>
            <a:ext cx="9572254" cy="31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D26865-11FF-7C9C-B922-62FCF5CB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73" y="96461"/>
            <a:ext cx="9572254" cy="318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B754B4-80B6-9EF7-721A-8CF4A99431C7}"/>
                  </a:ext>
                </a:extLst>
              </p14:cNvPr>
              <p14:cNvContentPartPr/>
              <p14:nvPr/>
            </p14:nvContentPartPr>
            <p14:xfrm>
              <a:off x="4323754" y="306257"/>
              <a:ext cx="2702520" cy="660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B754B4-80B6-9EF7-721A-8CF4A99431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7634" y="300137"/>
                <a:ext cx="271476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ADF125-B9D6-3C44-801C-7EAD33AA7EDD}"/>
                  </a:ext>
                </a:extLst>
              </p14:cNvPr>
              <p14:cNvContentPartPr/>
              <p14:nvPr/>
            </p14:nvContentPartPr>
            <p14:xfrm>
              <a:off x="4578274" y="3866297"/>
              <a:ext cx="2731680" cy="712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ADF125-B9D6-3C44-801C-7EAD33AA7E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154" y="3860177"/>
                <a:ext cx="2743920" cy="7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24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6C745475-F6E1-4944-B2F1-A82F3444F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7323273" y="-18942"/>
            <a:ext cx="4868727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3105369 w 7480786"/>
              <a:gd name="connsiteY0" fmla="*/ 18674 h 6822053"/>
              <a:gd name="connsiteX1" fmla="*/ 7480786 w 7480786"/>
              <a:gd name="connsiteY1" fmla="*/ 0 h 6822053"/>
              <a:gd name="connsiteX2" fmla="*/ 7480786 w 7480786"/>
              <a:gd name="connsiteY2" fmla="*/ 6822053 h 6822053"/>
              <a:gd name="connsiteX3" fmla="*/ 0 w 7480786"/>
              <a:gd name="connsiteY3" fmla="*/ 6820387 h 6822053"/>
              <a:gd name="connsiteX4" fmla="*/ 3105369 w 7480786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786" h="6822053">
                <a:moveTo>
                  <a:pt x="3105369" y="18674"/>
                </a:moveTo>
                <a:lnTo>
                  <a:pt x="7480786" y="0"/>
                </a:lnTo>
                <a:lnTo>
                  <a:pt x="7480786" y="6822053"/>
                </a:lnTo>
                <a:lnTo>
                  <a:pt x="0" y="6820387"/>
                </a:lnTo>
                <a:lnTo>
                  <a:pt x="3105369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2F61726-9292-4844-9EBF-341051AA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0256" y="0"/>
            <a:ext cx="4651744" cy="26130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AFBD11-E746-44C5-1356-A436BE7D21CD}"/>
              </a:ext>
            </a:extLst>
          </p:cNvPr>
          <p:cNvSpPr txBox="1"/>
          <p:nvPr/>
        </p:nvSpPr>
        <p:spPr>
          <a:xfrm>
            <a:off x="307609" y="4225084"/>
            <a:ext cx="55562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rbel Light" panose="020B0303020204020204" pitchFamily="34" charset="0"/>
              <a:buChar char="α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Van L:T ratios fall w/w yet are at 4:1 going into EOM. This is the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3rd highest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read since 2016 for the week. Volumes were 13% higher y/y, a 7 year high outside 20-21.</a:t>
            </a:r>
          </a:p>
        </p:txBody>
      </p:sp>
      <p:sp>
        <p:nvSpPr>
          <p:cNvPr id="84" name="Content Placeholder 73">
            <a:extLst>
              <a:ext uri="{FF2B5EF4-FFF2-40B4-BE49-F238E27FC236}">
                <a16:creationId xmlns:a16="http://schemas.microsoft.com/office/drawing/2014/main" id="{9938320A-B40E-218D-4A4B-F1994D39E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30" y="419986"/>
            <a:ext cx="3860354" cy="3420185"/>
          </a:xfrm>
        </p:spPr>
        <p:txBody>
          <a:bodyPr>
            <a:normAutofit/>
          </a:bodyPr>
          <a:lstStyle/>
          <a:p>
            <a:pPr>
              <a:buFont typeface="Corbel Light" panose="020B0303020204020204" pitchFamily="34" charset="0"/>
              <a:buChar char="α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total spot load availability falls w/w yet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Corbel Light" panose="020B0303020204020204" pitchFamily="34" charset="0"/>
              <a:buChar char="α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Rejections fall post 4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with seasonality, yet have tabled at 5%, dovetailing from 2019 and much higher than 2023. </a:t>
            </a:r>
          </a:p>
        </p:txBody>
      </p:sp>
    </p:spTree>
    <p:extLst>
      <p:ext uri="{BB962C8B-B14F-4D97-AF65-F5344CB8AC3E}">
        <p14:creationId xmlns:p14="http://schemas.microsoft.com/office/powerpoint/2010/main" val="423725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23">
            <a:extLst>
              <a:ext uri="{FF2B5EF4-FFF2-40B4-BE49-F238E27FC236}">
                <a16:creationId xmlns:a16="http://schemas.microsoft.com/office/drawing/2014/main" id="{1453C509-9A83-41B2-BCEA-657C078B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2" y="-38793"/>
            <a:ext cx="6418967" cy="69286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2323794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2323794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" y="0"/>
            <a:ext cx="6057207" cy="296487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8591"/>
            <a:ext cx="10815354" cy="279940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6FBB20-323C-0C88-B5D6-D660086A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245" y="1014943"/>
            <a:ext cx="4670532" cy="649355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cap="all" baseline="0" dirty="0">
                <a:solidFill>
                  <a:schemeClr val="tx1"/>
                </a:solidFill>
                <a:ea typeface="+mj-ea"/>
                <a:cs typeface="+mj-cs"/>
              </a:rPr>
              <a:t> RATE ACTIVITY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A84AA-C256-B84F-9907-A3467029EE7C}"/>
              </a:ext>
            </a:extLst>
          </p:cNvPr>
          <p:cNvSpPr txBox="1"/>
          <p:nvPr/>
        </p:nvSpPr>
        <p:spPr>
          <a:xfrm>
            <a:off x="7592885" y="3321504"/>
            <a:ext cx="41733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Corbel Light" panose="020B0303020204020204" pitchFamily="34" charset="0"/>
              <a:buChar char="α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FreightWaves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all-in spot rates are within 31 cents of contract ex-fuel. Although spot is lower than January highs, the spread has closed.</a:t>
            </a:r>
          </a:p>
          <a:p>
            <a:pPr marL="342900" indent="-342900">
              <a:buFont typeface="Corbel Light" panose="020B0303020204020204" pitchFamily="34" charset="0"/>
              <a:buChar char="α"/>
            </a:pP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Corbel Light" panose="020B0303020204020204" pitchFamily="34" charset="0"/>
              <a:buChar char="α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Further convergence only exacerbates rejections. </a:t>
            </a:r>
          </a:p>
          <a:p>
            <a:pPr marL="342900" indent="-342900">
              <a:buFont typeface="Corbel Light" panose="020B0303020204020204" pitchFamily="34" charset="0"/>
              <a:buChar char="α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85A34-967B-C1DC-B48F-C152E0F6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9" y="3306642"/>
            <a:ext cx="7071205" cy="292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FE9571-48D8-A1ED-DBE4-6E8D5C40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15" y="278100"/>
            <a:ext cx="4600037" cy="298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A8ED85-71BF-EC08-04A7-ABD31EB1C38F}"/>
              </a:ext>
            </a:extLst>
          </p:cNvPr>
          <p:cNvSpPr txBox="1"/>
          <p:nvPr/>
        </p:nvSpPr>
        <p:spPr>
          <a:xfrm>
            <a:off x="591732" y="140804"/>
            <a:ext cx="58272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rbel Light" panose="020B0303020204020204" pitchFamily="34" charset="0"/>
              <a:buChar char="α"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cycle indicator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Eric Williams of Target first introduced, a premium of contract to spot/contract blend model moves to 15.8%. This remains above the 10% threshold for more official inflection.</a:t>
            </a:r>
          </a:p>
          <a:p>
            <a:pPr marL="342900" indent="-342900">
              <a:buFont typeface="Corbel Light" panose="020B0303020204020204" pitchFamily="34" charset="0"/>
              <a:buChar char="α"/>
            </a:pPr>
            <a:endParaRPr lang="en-US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Corbel Light" panose="020B0303020204020204" pitchFamily="34" charset="0"/>
              <a:buChar char="α"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The premium is at late cycle levels seen in 2017 and 2020.</a:t>
            </a:r>
          </a:p>
        </p:txBody>
      </p:sp>
    </p:spTree>
    <p:extLst>
      <p:ext uri="{BB962C8B-B14F-4D97-AF65-F5344CB8AC3E}">
        <p14:creationId xmlns:p14="http://schemas.microsoft.com/office/powerpoint/2010/main" val="250507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EF3EC4F-5125-42E3-8EB0-821F06BDF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5C6712-0180-4204-86CE-BE5A0709B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865974"/>
            <a:ext cx="5081517" cy="1026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CB92D0-3ABB-41C3-96F9-EBC87FFB1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132764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8C98AD-415A-417E-ADBD-580E8C30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4052048"/>
            <a:ext cx="2163482" cy="280595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2EA01E-FFFF-4F97-A16B-095A91E6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110484" y="5356746"/>
            <a:ext cx="5081515" cy="152490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29AB6D4-6F58-49A4-FB5B-44CBFA74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88" r="19050" b="2"/>
          <a:stretch/>
        </p:blipFill>
        <p:spPr>
          <a:xfrm>
            <a:off x="-8434" y="-3"/>
            <a:ext cx="6121303" cy="485727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BF4E1B-1657-4F53-8D24-74F1C5AD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1501254"/>
            <a:ext cx="589522" cy="53803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7C578-AA67-0486-96B8-E72366AB5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8365" b="1"/>
          <a:stretch/>
        </p:blipFill>
        <p:spPr>
          <a:xfrm>
            <a:off x="6096000" y="-3"/>
            <a:ext cx="6104434" cy="4857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0FB745-F537-3FEF-E683-DB6CB9F07D97}"/>
              </a:ext>
            </a:extLst>
          </p:cNvPr>
          <p:cNvSpPr txBox="1"/>
          <p:nvPr/>
        </p:nvSpPr>
        <p:spPr>
          <a:xfrm>
            <a:off x="712691" y="4975810"/>
            <a:ext cx="10724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rbel Light" panose="020B0303020204020204" pitchFamily="34" charset="0"/>
              <a:buChar char="α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Reefer rates take their customary decline into the end of July. Fuel composition keeps linehauls closer to 2023 while all-in rates from FTR show higher y/y for the last 4 of 5 weeks.</a:t>
            </a: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Corbel Light" panose="020B0303020204020204" pitchFamily="34" charset="0"/>
              <a:buChar char="α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Expect a lull through early August. California yields were lower last week yet IL/IA corn crops are the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biggest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in years. Post Labor Day momentum will signify how hardy a recovery is brewing or not. </a:t>
            </a:r>
          </a:p>
        </p:txBody>
      </p:sp>
    </p:spTree>
    <p:extLst>
      <p:ext uri="{BB962C8B-B14F-4D97-AF65-F5344CB8AC3E}">
        <p14:creationId xmlns:p14="http://schemas.microsoft.com/office/powerpoint/2010/main" val="233334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4" name="Rectangle 1073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1"/>
            <a:ext cx="502617" cy="515333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40684" y="0"/>
            <a:ext cx="3951316" cy="14685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FE73C-B272-2F57-562B-24F463E5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31" y="125391"/>
            <a:ext cx="4246025" cy="3129010"/>
          </a:xfrm>
          <a:prstGeom prst="snip2DiagRect">
            <a:avLst>
              <a:gd name="adj1" fmla="val 0"/>
              <a:gd name="adj2" fmla="val 10515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096FFBD2-1010-BE31-9332-006DEB748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949995"/>
            <a:ext cx="9906000" cy="2374605"/>
          </a:xfrm>
        </p:spPr>
        <p:txBody>
          <a:bodyPr anchor="ctr">
            <a:normAutofit/>
          </a:bodyPr>
          <a:lstStyle/>
          <a:p>
            <a:pPr>
              <a:buFont typeface="Corbel Light" panose="020B0303020204020204" pitchFamily="34" charset="0"/>
              <a:buChar char="α"/>
            </a:pPr>
            <a:r>
              <a:rPr lang="en-US" dirty="0"/>
              <a:t>Flatbed was the only one to lift in pressures last week, nonetheless, it faces mounting headwinds through Q3.</a:t>
            </a:r>
          </a:p>
          <a:p>
            <a:pPr>
              <a:buFont typeface="Corbel Light" panose="020B0303020204020204" pitchFamily="34" charset="0"/>
              <a:buChar char="α"/>
            </a:pPr>
            <a:r>
              <a:rPr lang="en-US" dirty="0"/>
              <a:t>Housing starts, contracts, and app installs are down.</a:t>
            </a:r>
          </a:p>
          <a:p>
            <a:pPr>
              <a:buFont typeface="Corbel Light" panose="020B0303020204020204" pitchFamily="34" charset="0"/>
              <a:buChar char="α"/>
            </a:pPr>
            <a:r>
              <a:rPr lang="en-US" dirty="0"/>
              <a:t>Heavy equipment manufacturers John Deere and Case New Holland Industrial are moving some operations to MX while overall machinery sales slow further. </a:t>
            </a:r>
          </a:p>
        </p:txBody>
      </p: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33513" y="0"/>
            <a:ext cx="1058487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20500" y="1955968"/>
            <a:ext cx="571500" cy="490203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EC579C80-113F-6B8B-C3B4-A8B3C4A70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0172" y="121593"/>
            <a:ext cx="3532010" cy="3055190"/>
          </a:xfrm>
          <a:prstGeom prst="snip2DiagRect">
            <a:avLst>
              <a:gd name="adj1" fmla="val 0"/>
              <a:gd name="adj2" fmla="val 6749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5CAB6D-B4C2-013E-E643-6CC9D19DA8DB}"/>
              </a:ext>
            </a:extLst>
          </p:cNvPr>
          <p:cNvSpPr txBox="1"/>
          <p:nvPr/>
        </p:nvSpPr>
        <p:spPr>
          <a:xfrm>
            <a:off x="8490172" y="3226981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 Miller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8" descr="Image">
            <a:extLst>
              <a:ext uri="{FF2B5EF4-FFF2-40B4-BE49-F238E27FC236}">
                <a16:creationId xmlns:a16="http://schemas.microsoft.com/office/drawing/2014/main" id="{AA5E9034-FC3E-5617-99FF-88B5CD5E6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3" y="74759"/>
            <a:ext cx="3768020" cy="3242599"/>
          </a:xfrm>
          <a:prstGeom prst="snip2DiagRect">
            <a:avLst>
              <a:gd name="adj1" fmla="val 0"/>
              <a:gd name="adj2" fmla="val 1007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4DE35A-835F-B4C6-0E24-AD9D723A187E}"/>
              </a:ext>
            </a:extLst>
          </p:cNvPr>
          <p:cNvSpPr txBox="1"/>
          <p:nvPr/>
        </p:nvSpPr>
        <p:spPr>
          <a:xfrm>
            <a:off x="251308" y="338216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Julia Coronado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2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0A2A0C-8F58-906C-4730-06B6CB03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601" y="360990"/>
            <a:ext cx="3249558" cy="1498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The crunch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BFA8050-B7B0-414A-DDA2-F4FA52E7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368" y="1935127"/>
            <a:ext cx="3541140" cy="460854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20000"/>
              </a:lnSpc>
              <a:buFont typeface="Corbel Light" panose="020B0303020204020204" pitchFamily="34" charset="0"/>
              <a:buChar char="α"/>
            </a:pPr>
            <a:r>
              <a:rPr lang="en-US" sz="1800" b="1" cap="all" spc="300" dirty="0">
                <a:solidFill>
                  <a:schemeClr val="accent1">
                    <a:lumMod val="50000"/>
                  </a:schemeClr>
                </a:solidFill>
              </a:rPr>
              <a:t>DAT’s </a:t>
            </a:r>
            <a:r>
              <a:rPr lang="en-US" sz="1800" b="1" cap="all" spc="300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Ken Adamo</a:t>
            </a:r>
            <a:r>
              <a:rPr lang="en-US" sz="1800" b="1" cap="all" spc="300" dirty="0">
                <a:solidFill>
                  <a:schemeClr val="accent1">
                    <a:lumMod val="50000"/>
                  </a:schemeClr>
                </a:solidFill>
              </a:rPr>
              <a:t> shares shipper and broker buy patterns with implied margins.</a:t>
            </a:r>
          </a:p>
          <a:p>
            <a:pPr>
              <a:lnSpc>
                <a:spcPct val="120000"/>
              </a:lnSpc>
              <a:buFont typeface="Corbel Light" panose="020B0303020204020204" pitchFamily="34" charset="0"/>
              <a:buChar char="α"/>
            </a:pPr>
            <a:r>
              <a:rPr lang="en-US" sz="1800" b="1" cap="all" spc="300" dirty="0">
                <a:solidFill>
                  <a:schemeClr val="accent1">
                    <a:lumMod val="50000"/>
                  </a:schemeClr>
                </a:solidFill>
              </a:rPr>
              <a:t>Pricing pressures are a catch-22 for many. Higher spot rates compress margins at first.</a:t>
            </a:r>
          </a:p>
          <a:p>
            <a:pPr>
              <a:lnSpc>
                <a:spcPct val="120000"/>
              </a:lnSpc>
              <a:buFont typeface="Corbel Light" panose="020B0303020204020204" pitchFamily="34" charset="0"/>
              <a:buChar char="α"/>
            </a:pPr>
            <a:endParaRPr lang="en-US" sz="1800" b="1" cap="all" spc="3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buFont typeface="Corbel Light" panose="020B0303020204020204" pitchFamily="34" charset="0"/>
              <a:buChar char="α"/>
            </a:pPr>
            <a:r>
              <a:rPr lang="en-US" sz="1800" b="1" cap="all" spc="300" dirty="0" err="1">
                <a:solidFill>
                  <a:schemeClr val="accent1">
                    <a:lumMod val="50000"/>
                  </a:schemeClr>
                </a:solidFill>
              </a:rPr>
              <a:t>LONGer</a:t>
            </a:r>
            <a:r>
              <a:rPr lang="en-US" sz="1800" b="1" cap="all" spc="300" dirty="0">
                <a:solidFill>
                  <a:schemeClr val="accent1">
                    <a:lumMod val="50000"/>
                  </a:schemeClr>
                </a:solidFill>
              </a:rPr>
              <a:t> hauls will build into labor day, giving some relief through early august</a:t>
            </a:r>
            <a:r>
              <a:rPr lang="en-US" sz="1800" b="1" cap="all" spc="300" dirty="0"/>
              <a:t>.</a:t>
            </a:r>
          </a:p>
          <a:p>
            <a:pPr>
              <a:lnSpc>
                <a:spcPct val="120000"/>
              </a:lnSpc>
              <a:buFont typeface="Corbel Light" panose="020B0303020204020204" pitchFamily="34" charset="0"/>
              <a:buChar char="α"/>
            </a:pPr>
            <a:endParaRPr lang="en-US" sz="1600" b="1" cap="all" spc="30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4635C8B-0155-F707-5ECB-4F2ED56A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13" y="1276503"/>
            <a:ext cx="7228091" cy="477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72100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615</Words>
  <Application>Microsoft Office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Corbel Light</vt:lpstr>
      <vt:lpstr>Univers Condensed Light</vt:lpstr>
      <vt:lpstr>Walbaum Display Light</vt:lpstr>
      <vt:lpstr>AngleLinesVTI</vt:lpstr>
      <vt:lpstr>RUNNING SIGNAL</vt:lpstr>
      <vt:lpstr>PowerPoint Presentation</vt:lpstr>
      <vt:lpstr>PowerPoint Presentation</vt:lpstr>
      <vt:lpstr>PowerPoint Presentation</vt:lpstr>
      <vt:lpstr>PowerPoint Presentation</vt:lpstr>
      <vt:lpstr> RATE ACTIVITY</vt:lpstr>
      <vt:lpstr>PowerPoint Presentation</vt:lpstr>
      <vt:lpstr>PowerPoint Presentation</vt:lpstr>
      <vt:lpstr>The crunch</vt:lpstr>
      <vt:lpstr>Multi-modal</vt:lpstr>
      <vt:lpstr>PowerPoint Presentation</vt:lpstr>
      <vt:lpstr>Msc leads in total capacity gains in 2024</vt:lpstr>
      <vt:lpstr>International rail keeps hummin’ from imports</vt:lpstr>
      <vt:lpstr>30% of traffic</vt:lpstr>
      <vt:lpstr>PowerPoint Presentation</vt:lpstr>
      <vt:lpstr>It’s more than just boxes</vt:lpstr>
      <vt:lpstr>eyeing ahead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Beau King</dc:creator>
  <cp:lastModifiedBy>Beau King</cp:lastModifiedBy>
  <cp:revision>3</cp:revision>
  <dcterms:created xsi:type="dcterms:W3CDTF">2024-07-16T00:55:30Z</dcterms:created>
  <dcterms:modified xsi:type="dcterms:W3CDTF">2024-08-27T12:30:03Z</dcterms:modified>
</cp:coreProperties>
</file>